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5143500" type="screen16x9"/>
  <p:notesSz cx="6858000" cy="9144000"/>
  <p:embeddedFontLst>
    <p:embeddedFont>
      <p:font typeface="Roboto" panose="020B0604020202020204" charset="0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17" autoAdjust="0"/>
  </p:normalViewPr>
  <p:slideViewPr>
    <p:cSldViewPr snapToGrid="0">
      <p:cViewPr varScale="1">
        <p:scale>
          <a:sx n="79" d="100"/>
          <a:sy n="79" d="100"/>
        </p:scale>
        <p:origin x="-1116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338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Estadisticas de Popularidad - Numero de </a:t>
            </a:r>
            <a:r>
              <a:rPr lang="es" dirty="0" smtClean="0"/>
              <a:t>proyectos </a:t>
            </a:r>
            <a:r>
              <a:rPr lang="es" dirty="0"/>
              <a:t>en GitHub / Trends en Stack Overflow</a:t>
            </a: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Popularidad con qué frecuencia se buscan tutoriales en Google.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6" name="Shape 36" descr="Resultado de imagen para LUA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3125" y="16350"/>
            <a:ext cx="62310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B7B7B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F:\Aplicaciones\Sublime%20Text%203\Ejemplos%20LUA\metatable.lu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file:///F:\Aplicaciones\Sublime%20Text%203\Ejemplos%20LUA\index.lu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hyperlink" Target="file:///F:\Aplicaciones\Sublime%20Text%203\Ejemplos%20LUA\readOnly.lua" TargetMode="External"/><Relationship Id="rId4" Type="http://schemas.openxmlformats.org/officeDocument/2006/relationships/hyperlink" Target="file:///F:\Aplicaciones\Sublime%20Text%203\Ejemplos%20LUA\newindex.lu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file:///F:\Aplicaciones\Sublime%20Text%203\Ejemplos%20LUA\Herencia.lu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F:\Aplicaciones\Sublime%20Text%203\Ejemplos%20LUA\Clases.lu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F:\Aplicaciones\Sublime%20Text%203\Ejemplos%20LUA\Con%20Privacidad.lu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F:\Aplicaciones\Sublime%20Text%203\Ejemplos%20LUA\santi\corrutinas.lua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videolan/vlc/tree/master/share/lua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XqTvKFzvv1Y?t=8m28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lua-users.org/wiki/WorldOfWarcraft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ove2d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dmonk.com/sogrady/2018/03/07/language-rankings-1-18/" TargetMode="Externa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pypl.github.io/PYPL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lua-users.org/wiki/WorldOfWarcraft" TargetMode="External"/><Relationship Id="rId3" Type="http://schemas.openxmlformats.org/officeDocument/2006/relationships/hyperlink" Target="http://www.lua.org/" TargetMode="External"/><Relationship Id="rId7" Type="http://schemas.openxmlformats.org/officeDocument/2006/relationships/hyperlink" Target="https://github.com/videolan/vlc/tree/master/share/lua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ites.google.com/site/marbux/home/where-lua-is-used" TargetMode="External"/><Relationship Id="rId5" Type="http://schemas.openxmlformats.org/officeDocument/2006/relationships/hyperlink" Target="https://love2d.org/" TargetMode="External"/><Relationship Id="rId4" Type="http://schemas.openxmlformats.org/officeDocument/2006/relationships/hyperlink" Target="http://lua-users.org/" TargetMode="External"/><Relationship Id="rId9" Type="http://schemas.openxmlformats.org/officeDocument/2006/relationships/hyperlink" Target="http://www.lua.org/demo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3" y="267275"/>
            <a:ext cx="8577276" cy="45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Resultado de imagen para LUA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175" y="408750"/>
            <a:ext cx="3041775" cy="30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61175" y="4707850"/>
            <a:ext cx="85773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Diseñado por: Roberto Ierusalimschy, Luiz Henrique de Figueiredo, Waldemar Celes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24" y="1737724"/>
            <a:ext cx="4742024" cy="10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00025" y="1344774"/>
            <a:ext cx="6436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Estas son las maneras de inicializar una tabla.</a:t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500025" y="2818275"/>
            <a:ext cx="42141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TABLE LIBRARY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500024" y="3310200"/>
            <a:ext cx="7074255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INSERT:</a:t>
            </a:r>
            <a:endParaRPr sz="1800" b="1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table.insert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(tabla, indice, valor)  ó (tabla,valor)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 REMOVE:</a:t>
            </a:r>
            <a:endParaRPr sz="1800" b="1" dirty="0"/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table.remove(tabla, indice)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/>
              <a:t>Conceptos Básicos</a:t>
            </a:r>
            <a:endParaRPr sz="4000"/>
          </a:p>
        </p:txBody>
      </p:sp>
      <p:sp>
        <p:nvSpPr>
          <p:cNvPr id="161" name="Shape 161"/>
          <p:cNvSpPr txBox="1"/>
          <p:nvPr/>
        </p:nvSpPr>
        <p:spPr>
          <a:xfrm>
            <a:off x="566959" y="783574"/>
            <a:ext cx="1500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TABLAS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98250" y="693875"/>
            <a:ext cx="2079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TABLE LIBRARY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83300" y="1127675"/>
            <a:ext cx="6238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MOVE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       	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table.move(tabla,pos_ini,pos_final,pos_destino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25" y="1960950"/>
            <a:ext cx="4631600" cy="31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724762" y="747350"/>
            <a:ext cx="8022997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MOVE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table.move(tabla,pos_ini,pos_final,pos_destino,tabla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nueva)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75" y="1498550"/>
            <a:ext cx="4612000" cy="31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724775" y="4648575"/>
            <a:ext cx="4074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CONCAT, SORT, PACK, UNPACK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0" y="673938"/>
            <a:ext cx="17196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FUNCIONES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158700" y="1549950"/>
            <a:ext cx="88266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Requiere de ( ) al ser llamada.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Pasaje de parámetros -&gt; Por referencia.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Son valores de 1ª clase.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248" y="3067100"/>
            <a:ext cx="8475799" cy="20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1500" y="1066500"/>
            <a:ext cx="79809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Anónimas: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function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(...) &lt;s&gt;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end     ó     function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(...) &lt;s&gt;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end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5850" y="712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4000"/>
          </a:p>
        </p:txBody>
      </p:sp>
      <p:sp>
        <p:nvSpPr>
          <p:cNvPr id="188" name="Shape 188"/>
          <p:cNvSpPr txBox="1"/>
          <p:nvPr/>
        </p:nvSpPr>
        <p:spPr>
          <a:xfrm>
            <a:off x="21500" y="2502300"/>
            <a:ext cx="88953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Excepción: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No usa paréntesis cuando hay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un solo parámetro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y 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table constructor.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04275" y="771200"/>
            <a:ext cx="2302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Multiple Retorno</a:t>
            </a:r>
            <a:endParaRPr u="sng"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272" y="1352078"/>
            <a:ext cx="8414550" cy="3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26100" y="842625"/>
            <a:ext cx="2523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Variadic Functions</a:t>
            </a:r>
            <a:endParaRPr u="sng"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50" y="1609200"/>
            <a:ext cx="7454150" cy="33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Estructuras de control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332400" y="924850"/>
            <a:ext cx="83583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IF THEN ELSE: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&lt;condition&gt;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&lt;s1&gt;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&lt;s2&gt;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				if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&lt;condition&gt;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then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&lt;s1&gt;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elseif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&lt;condition&gt;...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&lt;condition&gt;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&lt;s&gt;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REPEAT: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repeat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&lt;s&gt;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until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&lt;condition&gt;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FOR: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var = exp1, exp2, exp3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&lt;s&gt;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				for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k,v in pairs (t)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&lt;s(k,v)&gt;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802075" y="458325"/>
            <a:ext cx="26481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0" y="743300"/>
            <a:ext cx="12822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GOTO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50" y="992925"/>
            <a:ext cx="7575200" cy="34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025" y="957300"/>
            <a:ext cx="7420838" cy="34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025" y="992925"/>
            <a:ext cx="5928325" cy="37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Estructuras de control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Estructuras de control</a:t>
            </a:r>
            <a:endParaRPr u="sng"/>
          </a:p>
        </p:txBody>
      </p:sp>
      <p:sp>
        <p:nvSpPr>
          <p:cNvPr id="225" name="Shape 225"/>
          <p:cNvSpPr txBox="1"/>
          <p:nvPr/>
        </p:nvSpPr>
        <p:spPr>
          <a:xfrm>
            <a:off x="379725" y="3374400"/>
            <a:ext cx="85452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El tail cal es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goto vestido de call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 Y al no usar espacio en el stack nunca podría haber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stack overflow.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79724" y="883600"/>
            <a:ext cx="3323595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 dirty="0">
                <a:latin typeface="Calibri"/>
                <a:ea typeface="Calibri"/>
                <a:cs typeface="Calibri"/>
                <a:sym typeface="Calibri"/>
              </a:rPr>
              <a:t>Restricciones del GOTO</a:t>
            </a:r>
            <a:endParaRPr sz="18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379725" y="1317925"/>
            <a:ext cx="73332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No podemos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saltar a un bloque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No podemos saltar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fuera de una función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No podemos saltar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al scope de una variable local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2705024" y="2771225"/>
            <a:ext cx="3771975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 dirty="0">
                <a:latin typeface="Calibri"/>
                <a:ea typeface="Calibri"/>
                <a:cs typeface="Calibri"/>
                <a:sym typeface="Calibri"/>
              </a:rPr>
              <a:t>Tail Call “con GOTO”</a:t>
            </a:r>
            <a:endParaRPr sz="24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25" y="4055575"/>
            <a:ext cx="5801253" cy="9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357150" y="729700"/>
            <a:ext cx="34620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Listas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357150" y="1268450"/>
            <a:ext cx="86886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representar listas,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se utiliza una tabla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y se accede a cada valor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con key = número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comenzando 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lista con 1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 Si las listas no tienen agujeros se las llaman “sequences”.</a:t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357150" y="4672123"/>
            <a:ext cx="613509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También te ofrece la función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lenght como #lista</a:t>
            </a:r>
            <a:endParaRPr b="1" dirty="0"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62" y="1923650"/>
            <a:ext cx="5529975" cy="2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/>
              <a:t>Origen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445599" y="1301950"/>
            <a:ext cx="913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libri"/>
                <a:ea typeface="Calibri"/>
                <a:cs typeface="Calibri"/>
                <a:sym typeface="Calibri"/>
              </a:rPr>
              <a:t>DEL</a:t>
            </a:r>
            <a:endParaRPr sz="3600"/>
          </a:p>
        </p:txBody>
      </p:sp>
      <p:sp>
        <p:nvSpPr>
          <p:cNvPr id="85" name="Shape 85"/>
          <p:cNvSpPr txBox="1"/>
          <p:nvPr/>
        </p:nvSpPr>
        <p:spPr>
          <a:xfrm>
            <a:off x="451899" y="2792581"/>
            <a:ext cx="913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latin typeface="Calibri"/>
                <a:ea typeface="Calibri"/>
                <a:cs typeface="Calibri"/>
                <a:sym typeface="Calibri"/>
              </a:rPr>
              <a:t>SOL</a:t>
            </a:r>
            <a:endParaRPr sz="3600" dirty="0"/>
          </a:p>
        </p:txBody>
      </p:sp>
      <p:cxnSp>
        <p:nvCxnSpPr>
          <p:cNvPr id="86" name="Shape 86"/>
          <p:cNvCxnSpPr>
            <a:stCxn id="84" idx="3"/>
          </p:cNvCxnSpPr>
          <p:nvPr/>
        </p:nvCxnSpPr>
        <p:spPr>
          <a:xfrm>
            <a:off x="1358799" y="1613500"/>
            <a:ext cx="3092400" cy="705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7" name="Shape 87"/>
          <p:cNvCxnSpPr>
            <a:stCxn id="85" idx="3"/>
          </p:cNvCxnSpPr>
          <p:nvPr/>
        </p:nvCxnSpPr>
        <p:spPr>
          <a:xfrm rot="10800000" flipH="1">
            <a:off x="1365099" y="2730331"/>
            <a:ext cx="3086100" cy="373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88" name="Shape 88" descr="Resultado de imagen para LUA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8400" y="1046999"/>
            <a:ext cx="3393325" cy="33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TecGra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8" y="3952966"/>
            <a:ext cx="3156996" cy="97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09750" y="1245700"/>
            <a:ext cx="86955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implementan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indexando las tablas con integers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 No tienen un size predeterminado, y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crecen cuando es necesario.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400" y="2058050"/>
            <a:ext cx="65532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24250" y="3697150"/>
            <a:ext cx="71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También podemos crear las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lista en una sola expresión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600" y="4294375"/>
            <a:ext cx="6400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309750" y="817000"/>
            <a:ext cx="990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Arrays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2400"/>
          </a:p>
        </p:txBody>
      </p:sp>
      <p:sp>
        <p:nvSpPr>
          <p:cNvPr id="255" name="Shape 255"/>
          <p:cNvSpPr txBox="1"/>
          <p:nvPr/>
        </p:nvSpPr>
        <p:spPr>
          <a:xfrm>
            <a:off x="286175" y="1268250"/>
            <a:ext cx="86550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representa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cada nodo con una tabla.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insertar un elemento al comienzo: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y para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recorrer la lista: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88" y="3541350"/>
            <a:ext cx="24098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075" y="1782013"/>
            <a:ext cx="1647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1225" y="2875100"/>
            <a:ext cx="458152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286175" y="740900"/>
            <a:ext cx="2187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Listas enlazadas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2400" u="sng"/>
          </a:p>
        </p:txBody>
      </p:sp>
      <p:sp>
        <p:nvSpPr>
          <p:cNvPr id="265" name="Shape 265"/>
          <p:cNvSpPr txBox="1"/>
          <p:nvPr/>
        </p:nvSpPr>
        <p:spPr>
          <a:xfrm>
            <a:off x="457825" y="1269550"/>
            <a:ext cx="35814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Hay dos maneras de representarlo: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Jagged Array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(array de arrays)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63" y="2027250"/>
            <a:ext cx="7379775" cy="28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457825" y="704900"/>
            <a:ext cx="1374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Matrices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180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12" y="1358100"/>
            <a:ext cx="8776575" cy="2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183700" y="822500"/>
            <a:ext cx="4929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Componiendo dos índices dentro de uno solo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 sz="2400" u="sng"/>
          </a:p>
        </p:txBody>
      </p:sp>
      <p:sp>
        <p:nvSpPr>
          <p:cNvPr id="280" name="Shape 280"/>
          <p:cNvSpPr txBox="1"/>
          <p:nvPr/>
        </p:nvSpPr>
        <p:spPr>
          <a:xfrm>
            <a:off x="174900" y="1381450"/>
            <a:ext cx="8794200" cy="3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implementar las colas, simplemente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utilizamos las funciones insert y remove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de la librería de tablas. Estas funciones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se ordenan internamente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y puede ser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costoso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estructuras más largas.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Una manera más eficiente 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crear dos índices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uno para el primer elemento y otro para el último.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De esta manera podemos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insertar y remover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elementos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 ambos extremos.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4900" y="78155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Colas 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174900" y="3106050"/>
            <a:ext cx="75405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Cola Doblemente Terminada (Double-Ended Queues)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25" y="1850500"/>
            <a:ext cx="479107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113" y="805225"/>
            <a:ext cx="46196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748225"/>
            <a:ext cx="2034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Double Ended Queue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0" y="780250"/>
            <a:ext cx="7492250" cy="43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Conceptos Básicos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348000" y="874205"/>
            <a:ext cx="84480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tiene las expresiones regulares del estándar POSIX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ni las expresiones de Perl. Esto es debido a la gran cantidad de líneas de código que requiere, que son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más de la mitad de todas las librerías de LUA.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48000" y="1927300"/>
            <a:ext cx="22599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u="sng">
                <a:latin typeface="Calibri"/>
                <a:ea typeface="Calibri"/>
                <a:cs typeface="Calibri"/>
                <a:sym typeface="Calibri"/>
              </a:rPr>
              <a:t>STRING</a:t>
            </a:r>
            <a:endParaRPr sz="18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string.find()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string.match()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string.gsub()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string.gmatch()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" y="1390600"/>
            <a:ext cx="8777551" cy="12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353325" y="869500"/>
            <a:ext cx="33243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string.find(string,string2)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37775" y="2960925"/>
            <a:ext cx="46098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Además tiene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2 parámetros opcionales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l="4776" r="2485"/>
          <a:stretch/>
        </p:blipFill>
        <p:spPr>
          <a:xfrm>
            <a:off x="126650" y="3341325"/>
            <a:ext cx="8890700" cy="14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355700" y="869600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string.match(string,string2)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l="3247" r="1251"/>
          <a:stretch/>
        </p:blipFill>
        <p:spPr>
          <a:xfrm>
            <a:off x="0" y="1408100"/>
            <a:ext cx="9144000" cy="6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355700" y="2437800"/>
            <a:ext cx="6146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Pero, ¿para que me puede servir?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99" y="3101200"/>
            <a:ext cx="7821100" cy="14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 b="0" i="0" u="none" strike="noStrike" cap="none">
                <a:latin typeface="Calibri"/>
                <a:ea typeface="Calibri"/>
                <a:cs typeface="Calibri"/>
                <a:sym typeface="Calibri"/>
              </a:rPr>
              <a:t>Evolución</a:t>
            </a:r>
            <a:endParaRPr sz="4000"/>
          </a:p>
        </p:txBody>
      </p:sp>
      <p:sp>
        <p:nvSpPr>
          <p:cNvPr id="95" name="Shape 95"/>
          <p:cNvSpPr txBox="1"/>
          <p:nvPr/>
        </p:nvSpPr>
        <p:spPr>
          <a:xfrm>
            <a:off x="127950" y="843150"/>
            <a:ext cx="8888100" cy="3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1993:   Nace LUA v1.0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1995:   Lua 2.1 - Semántica extensible con retrocesos y POO.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1997:   Lua 3.0 - Métodos de etiquetas (TAG METODS).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2000:   Lua 4.0 - Declaraciones múltiples, </a:t>
            </a:r>
            <a:r>
              <a:rPr lang="es" sz="2500" dirty="0" smtClean="0">
                <a:latin typeface="Calibri"/>
                <a:ea typeface="Calibri"/>
                <a:cs typeface="Calibri"/>
                <a:sym typeface="Calibri"/>
              </a:rPr>
              <a:t>asignación y control de   		    estructuras.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2003:   Lua 5.0 - Soporte Multithreading , scoping y metatables en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           vez tag methods.</a:t>
            </a:r>
            <a:endParaRPr sz="2500" dirty="0"/>
          </a:p>
          <a:p>
            <a:pPr marL="13716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Calibri"/>
                <a:ea typeface="Calibri"/>
                <a:cs typeface="Calibri"/>
                <a:sym typeface="Calibri"/>
              </a:rPr>
              <a:t>  -Introducción de booleans, proper tail calls.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http://www.lua.org/images/timeline.png"/>
          <p:cNvPicPr preferRelativeResize="0"/>
          <p:nvPr/>
        </p:nvPicPr>
        <p:blipFill rotWithShape="1">
          <a:blip r:embed="rId3">
            <a:alphaModFix/>
          </a:blip>
          <a:srcRect r="35249"/>
          <a:stretch/>
        </p:blipFill>
        <p:spPr>
          <a:xfrm>
            <a:off x="0" y="4522175"/>
            <a:ext cx="9144001" cy="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362825" y="869600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string.gsub(string,pattern,string2)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13" y="1482875"/>
            <a:ext cx="8632975" cy="6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333200" y="2626125"/>
            <a:ext cx="46098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También tiene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cuarto parámetro opcional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8" y="3135825"/>
            <a:ext cx="8477624" cy="18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362825" y="869600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string.gmatch(string,pattern)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47850" y="1352825"/>
            <a:ext cx="84483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gmatch es una función que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devuelve una función para iterar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todas las ocurrencias de un patrón sobre un string.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81" y="2069825"/>
            <a:ext cx="6491520" cy="3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Matching</a:t>
            </a:r>
            <a:endParaRPr sz="2400"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975"/>
            <a:ext cx="4809625" cy="38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r="38529"/>
          <a:stretch/>
        </p:blipFill>
        <p:spPr>
          <a:xfrm>
            <a:off x="4986400" y="1220975"/>
            <a:ext cx="3892025" cy="19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4986375" y="3419125"/>
            <a:ext cx="27714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Calibri"/>
                <a:ea typeface="Calibri"/>
                <a:cs typeface="Calibri"/>
                <a:sym typeface="Calibri"/>
              </a:rPr>
              <a:t>Caracteres mágicos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613" y="4136125"/>
            <a:ext cx="4079550" cy="6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126775" y="669813"/>
            <a:ext cx="1497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Patrones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Meta-tablas y Meta-métodos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251250" y="1316350"/>
            <a:ext cx="85206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En Lua podemos hacer una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cantidad de operaciones delimitadas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pero no podemos sumar tablas, comparar funciones, entre otras. Es por eso que utilizamos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metatablas y meta-métodos.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251250" y="2571750"/>
            <a:ext cx="83190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METATABLE: Nos permite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definir un comportamiento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a un valor o tabla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METAMETHOD: El metodo o funcion encargado de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dar el comportamiento.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2714100" y="4074325"/>
            <a:ext cx="339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VAMOS AL EJEMPLO</a:t>
            </a: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251250" y="804250"/>
            <a:ext cx="3638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Metatable y Meta-methods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Meta-métodos</a:t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98250" y="876250"/>
            <a:ext cx="3526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Meta-method aritméticos </a:t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4842150" y="876238"/>
            <a:ext cx="3456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Relational Meta-method </a:t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149175" y="2924325"/>
            <a:ext cx="30000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Library Meta-method</a:t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512925" y="1298950"/>
            <a:ext cx="15030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__add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__mul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__sub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__div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2051700" y="1298950"/>
            <a:ext cx="14532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__idiv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__unm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__mod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__pow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050900" y="1444529"/>
            <a:ext cx="11397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__eq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__lt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341950" y="3469375"/>
            <a:ext cx="23865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__tostring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__pairs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Meta-métodos</a:t>
            </a:r>
            <a:endParaRPr u="sng"/>
          </a:p>
        </p:txBody>
      </p:sp>
      <p:sp>
        <p:nvSpPr>
          <p:cNvPr id="375" name="Shape 375"/>
          <p:cNvSpPr txBox="1"/>
          <p:nvPr/>
        </p:nvSpPr>
        <p:spPr>
          <a:xfrm>
            <a:off x="195025" y="3286175"/>
            <a:ext cx="82488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__newindex: 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Cuando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asignamos un valor a un índice que no existe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ese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lo asigna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 la tabla. Pero en verdad lo que hace es llamar al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meta-método newindex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y hace lo que dice newindex, que puede ser asignarlo a otra tabla.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223525" y="1304313"/>
            <a:ext cx="82488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latin typeface="Calibri"/>
                <a:ea typeface="Calibri"/>
                <a:cs typeface="Calibri"/>
                <a:sym typeface="Calibri"/>
              </a:rPr>
              <a:t>__index: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Al acceder a un campo que no existe en una tabla, nos devuelve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Nil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. Pero lo que pasa en realidad es que se fija que tenga un meta-method index y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si existe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, este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nos devolvera el resultado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2702725" y="2802075"/>
            <a:ext cx="2552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749725" y="4642175"/>
            <a:ext cx="24498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 smtClean="0"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223525" y="748725"/>
            <a:ext cx="3502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Meta-method de Acceso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867400" y="4713559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800" b="1" dirty="0" smtClean="0">
                <a:latin typeface="Calibri" panose="020F0502020204030204" pitchFamily="34" charset="0"/>
                <a:cs typeface="Calibri" panose="020F0502020204030204" pitchFamily="34" charset="0"/>
                <a:hlinkClick r:id="rId5" action="ppaction://hlinkfile"/>
              </a:rPr>
              <a:t>EJEMPLO INTEGRADOR</a:t>
            </a:r>
            <a:endParaRPr lang="es-AR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¿POO?</a:t>
            </a:r>
            <a:endParaRPr sz="4000"/>
          </a:p>
        </p:txBody>
      </p:sp>
      <p:sp>
        <p:nvSpPr>
          <p:cNvPr id="385" name="Shape 385"/>
          <p:cNvSpPr txBox="1"/>
          <p:nvPr/>
        </p:nvSpPr>
        <p:spPr>
          <a:xfrm>
            <a:off x="302050" y="754325"/>
            <a:ext cx="8388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Nuestro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único objeto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en Lua es la tabla. Y la tabla, como los objetos, pueden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tener un estado y un identificador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(self) que hace que se comporte diferente ante otro objeto (tabla).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63" y="1731650"/>
            <a:ext cx="6648975" cy="33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POO</a:t>
            </a:r>
            <a:endParaRPr sz="4000"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63" y="1298150"/>
            <a:ext cx="7462775" cy="37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250250" y="729861"/>
            <a:ext cx="7335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poder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ocultar el self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al llamarlo, Lua utiliza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operador colon   ‘ : ’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910" y="1189550"/>
            <a:ext cx="5952177" cy="39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142300" y="701500"/>
            <a:ext cx="36834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Esto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funciona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como una clase…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POO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POO</a:t>
            </a:r>
            <a:endParaRPr sz="4000"/>
          </a:p>
        </p:txBody>
      </p:sp>
      <p:sp>
        <p:nvSpPr>
          <p:cNvPr id="406" name="Shape 406"/>
          <p:cNvSpPr txBox="1"/>
          <p:nvPr/>
        </p:nvSpPr>
        <p:spPr>
          <a:xfrm>
            <a:off x="683525" y="1193250"/>
            <a:ext cx="7335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¿Cómo creamos entonces varias cuentas?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683525" y="1638450"/>
            <a:ext cx="7335000" cy="2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tiene el concepto de clases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: donde cada objeto es instancia de una clase.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En cambio, Lua puede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emular clases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como en un lenguaje basado en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Prototypes (Javascript).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En estos lenguajes, los objetos no tienen clase, sino que tienen un prototipo donde el primer objeto puede ver cualquier operación que no conoce.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3010625" y="4631400"/>
            <a:ext cx="2612935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683525" y="826350"/>
            <a:ext cx="997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Clases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500975" y="4523300"/>
            <a:ext cx="1362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Herencia</a:t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3010625" y="3994025"/>
            <a:ext cx="2416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Evolución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42850" y="1017974"/>
            <a:ext cx="91440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libri"/>
                <a:ea typeface="Calibri"/>
                <a:cs typeface="Calibri"/>
                <a:sym typeface="Calibri"/>
              </a:rPr>
              <a:t>2015:   Lua 5.3 – Introducción de Enteros, Operaciones de Bits,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1828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libri"/>
                <a:ea typeface="Calibri"/>
                <a:cs typeface="Calibri"/>
                <a:sym typeface="Calibri"/>
              </a:rPr>
              <a:t>     Librería UTF-8 y soporte 32 y 64 bits.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500">
                <a:latin typeface="Calibri"/>
                <a:ea typeface="Calibri"/>
                <a:cs typeface="Calibri"/>
                <a:sym typeface="Calibri"/>
              </a:rPr>
              <a:t>Lua 5.4: Work in Progress</a:t>
            </a:r>
            <a:endParaRPr sz="2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Shape 104" descr="http://www.lua.org/images/timeline.png"/>
          <p:cNvPicPr preferRelativeResize="0"/>
          <p:nvPr/>
        </p:nvPicPr>
        <p:blipFill rotWithShape="1">
          <a:blip r:embed="rId3">
            <a:alphaModFix/>
          </a:blip>
          <a:srcRect l="43167"/>
          <a:stretch/>
        </p:blipFill>
        <p:spPr>
          <a:xfrm>
            <a:off x="0" y="4560950"/>
            <a:ext cx="9144001" cy="5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POO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311700" y="1175300"/>
            <a:ext cx="85206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La implementación estándar de objetos de Lua,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nos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provee de privacidad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En parte es, que esta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implementación se realiza con TABLAS.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Por otro lado, Lua nos dice que si querés acceder a algo que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es privado no lo hagas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. Y que lo marques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con un _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si es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privado, para saber si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alguien lo usa.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Pero uno de los objetivos de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Lua es que sea flexible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, ofreciendo al programador mecanismos para realizar diferentes cosas.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Aunque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la mayoría de los programadores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no utilizan frecuentemente esta implementación.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Shape 418"/>
          <p:cNvSpPr txBox="1"/>
          <p:nvPr/>
        </p:nvSpPr>
        <p:spPr>
          <a:xfrm>
            <a:off x="3205650" y="4562825"/>
            <a:ext cx="26118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11700" y="757825"/>
            <a:ext cx="14907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Privacidad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Corrutinas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311700" y="999563"/>
            <a:ext cx="8520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Muy </a:t>
            </a:r>
            <a:r>
              <a:rPr lang="es" sz="1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similar a un hilo</a:t>
            </a:r>
            <a:r>
              <a:rPr lang="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una línea de ejecución con su </a:t>
            </a:r>
            <a:r>
              <a:rPr lang="es" sz="1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propio stack</a:t>
            </a:r>
            <a:r>
              <a:rPr lang="es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s" sz="1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variables locales.</a:t>
            </a:r>
            <a:endParaRPr sz="16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311700" y="2068000"/>
            <a:ext cx="840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Las corrutinas </a:t>
            </a:r>
            <a:r>
              <a:rPr lang="es" sz="1600" b="1" dirty="0">
                <a:latin typeface="Calibri"/>
                <a:ea typeface="Calibri"/>
                <a:cs typeface="Calibri"/>
                <a:sym typeface="Calibri"/>
              </a:rPr>
              <a:t>son colaborativas</a:t>
            </a: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, lo que </a:t>
            </a:r>
            <a:r>
              <a:rPr lang="es" sz="1600" b="1" dirty="0">
                <a:latin typeface="Calibri"/>
                <a:ea typeface="Calibri"/>
                <a:cs typeface="Calibri"/>
                <a:sym typeface="Calibri"/>
              </a:rPr>
              <a:t>permite que dos</a:t>
            </a: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 o más métodos se ejecuten en forma controlada.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311700" y="3349025"/>
            <a:ext cx="8215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Solamente </a:t>
            </a:r>
            <a:r>
              <a:rPr lang="es" sz="1600" b="1" dirty="0">
                <a:latin typeface="Calibri"/>
                <a:ea typeface="Calibri"/>
                <a:cs typeface="Calibri"/>
                <a:sym typeface="Calibri"/>
              </a:rPr>
              <a:t>una corrutina corre</a:t>
            </a: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, y solo </a:t>
            </a:r>
            <a:r>
              <a:rPr lang="es" sz="1600" b="1" dirty="0">
                <a:latin typeface="Calibri"/>
                <a:ea typeface="Calibri"/>
                <a:cs typeface="Calibri"/>
                <a:sym typeface="Calibri"/>
              </a:rPr>
              <a:t>suspende</a:t>
            </a:r>
            <a:r>
              <a:rPr lang="es" sz="1600" dirty="0">
                <a:latin typeface="Calibri"/>
                <a:ea typeface="Calibri"/>
                <a:cs typeface="Calibri"/>
                <a:sym typeface="Calibri"/>
              </a:rPr>
              <a:t> cuando se le dice </a:t>
            </a:r>
            <a:r>
              <a:rPr lang="es" sz="1600" b="1" dirty="0">
                <a:latin typeface="Calibri"/>
                <a:ea typeface="Calibri"/>
                <a:cs typeface="Calibri"/>
                <a:sym typeface="Calibri"/>
              </a:rPr>
              <a:t>de forma explícita.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Corrutinas</a:t>
            </a:r>
            <a:endParaRPr sz="2400" u="sng"/>
          </a:p>
        </p:txBody>
      </p:sp>
      <p:sp>
        <p:nvSpPr>
          <p:cNvPr id="433" name="Shape 433"/>
          <p:cNvSpPr txBox="1"/>
          <p:nvPr/>
        </p:nvSpPr>
        <p:spPr>
          <a:xfrm>
            <a:off x="311700" y="947575"/>
            <a:ext cx="8550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guarda todas las funciones relacionadas a las corrutinas en la tabla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coroutine.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7600"/>
            <a:ext cx="8784350" cy="9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311700" y="1522050"/>
            <a:ext cx="8613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crean con 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función create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que el único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argumento que tiene es una función.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311700" y="3400850"/>
            <a:ext cx="76899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Puede estar en uno de cuatro estados: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Suspendido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Corriendo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Normal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Dead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Corrutinas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311700" y="675400"/>
            <a:ext cx="658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Su verdadero poder se encuentra en 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función yield.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50" y="1101050"/>
            <a:ext cx="6525075" cy="39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Corrutinas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4725"/>
            <a:ext cx="8991600" cy="238170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98250" y="823450"/>
            <a:ext cx="719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coroutine.yield: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retorna cualquier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argumento extra pasado a resume.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3016600" y="4357975"/>
            <a:ext cx="26133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VAMOS A UN EJEMPLO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Compilation, Execution, and Errors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311700" y="995975"/>
            <a:ext cx="86130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Aunque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Lua es un lenguaje interpretado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siempre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pre-compila el código fuente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antes de ejecutarlo.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311700" y="1894775"/>
            <a:ext cx="8571900" cy="3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Pre-compila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usando el programa luac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que viene con la distribución estándar.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El siguiente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call crea el archivo prog.lc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forma precompilada de prog.lua.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$ lua -o prog.lc prog.lua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Luego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el intérprete lo ejecuta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$ lua prog.lc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Compilation, Execution, and Errors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311700" y="909625"/>
            <a:ext cx="66792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Cualquier s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ituación inesperada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que encuentra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lanza un error.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311700" y="2048713"/>
            <a:ext cx="654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Podemos lanzar errores explícitamente con la función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40775"/>
            <a:ext cx="8010375" cy="13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/>
        </p:nvSpPr>
        <p:spPr>
          <a:xfrm>
            <a:off x="353100" y="831000"/>
            <a:ext cx="4662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Assert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53100" y="1283700"/>
            <a:ext cx="84378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Chequea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si su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primer argumento es verdadero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o no, el segundo argumento es un mensaje.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2143975"/>
            <a:ext cx="87458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346025" y="3468650"/>
            <a:ext cx="78948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Cuando encuentra una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situación inesperada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se pueden hacer dos cosas: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Retornar código de error.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O levantando un error usando la función error().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Compilation, Execution, and Errors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Compilation, Execution, and Errors</a:t>
            </a:r>
            <a:endParaRPr sz="4000"/>
          </a:p>
        </p:txBody>
      </p:sp>
      <p:sp>
        <p:nvSpPr>
          <p:cNvPr id="481" name="Shape 481"/>
          <p:cNvSpPr txBox="1"/>
          <p:nvPr/>
        </p:nvSpPr>
        <p:spPr>
          <a:xfrm>
            <a:off x="311700" y="1427050"/>
            <a:ext cx="73704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manejo de errores dentro del código.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311700" y="2270100"/>
            <a:ext cx="8613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Llama al primer argumento de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forma protegida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para atrapar errores mientras se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ejecuta.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311700" y="3391550"/>
            <a:ext cx="7816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Nunca levanta error.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Si pasa algo retorna falso y un mensaje de error.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311700" y="78365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Protected call (pcall)</a:t>
            </a:r>
            <a:endParaRPr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libri"/>
                <a:ea typeface="Calibri"/>
                <a:cs typeface="Calibri"/>
                <a:sym typeface="Calibri"/>
              </a:rPr>
              <a:t>Garbage Collector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276075" y="925875"/>
            <a:ext cx="86487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recolector de basura es invisible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al programador, pero a veces necesita ayuda.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276075" y="2118600"/>
            <a:ext cx="72627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Principales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mecanismos de Lua para ayudar: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Weak tables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Finalizers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Collectgarbage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¿Para qué sirve?</a:t>
            </a:r>
            <a:endParaRPr sz="4000"/>
          </a:p>
        </p:txBody>
      </p:sp>
      <p:sp>
        <p:nvSpPr>
          <p:cNvPr id="110" name="Shape 110"/>
          <p:cNvSpPr txBox="1"/>
          <p:nvPr/>
        </p:nvSpPr>
        <p:spPr>
          <a:xfrm>
            <a:off x="220000" y="870138"/>
            <a:ext cx="790292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Es un lenguaje de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programación diseñado para hacer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scripts embebible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" dirty="0"/>
              <a:t>  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265275" y="1355375"/>
            <a:ext cx="80355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Calibri"/>
                <a:ea typeface="Calibri"/>
                <a:cs typeface="Calibri"/>
                <a:sym typeface="Calibri"/>
              </a:rPr>
              <a:t>Sus fuertes se basan en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Extensibilidad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: Fue diseñado para ser extensible mediante código LUA o código C externo.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Simplicidad: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simple de aprender, y pequeño, en linux llega a ocupar 220kb.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Eficiencia: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Tiene una implementación eficiente y es un lenguaje muy rápido.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Portabilidad: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El código fuente para correr en diferentes OS es el mismo, ya que se adhiere al estándar ISO (ANSI) 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Además es gratuito.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Garbage Collector</a:t>
            </a:r>
            <a:endParaRPr sz="4000"/>
          </a:p>
        </p:txBody>
      </p:sp>
      <p:sp>
        <p:nvSpPr>
          <p:cNvPr id="497" name="Shape 497"/>
          <p:cNvSpPr txBox="1"/>
          <p:nvPr/>
        </p:nvSpPr>
        <p:spPr>
          <a:xfrm>
            <a:off x="311700" y="1573775"/>
            <a:ext cx="84651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Mecanismo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decirle a Lua que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una referencia no debería prevenir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la recolección de un objeto.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311700" y="2658225"/>
            <a:ext cx="82512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Si el objeto sólo se encuentra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en weak tables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el recolector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lo va a borrar.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311700" y="3627775"/>
            <a:ext cx="81516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Esto se hace mediante el campo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_mode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de su metatabla.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valor del campo es un string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 “k” para las claves, “v” para los valores.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408850" y="890498"/>
            <a:ext cx="2044790" cy="6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 dirty="0">
                <a:latin typeface="Calibri"/>
                <a:ea typeface="Calibri"/>
                <a:cs typeface="Calibri"/>
                <a:sym typeface="Calibri"/>
              </a:rPr>
              <a:t>Weak Tables</a:t>
            </a:r>
            <a:endParaRPr sz="2400" u="sng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13" y="1449925"/>
            <a:ext cx="8761775" cy="2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Garbage Collector</a:t>
            </a:r>
            <a:endParaRPr sz="4000"/>
          </a:p>
        </p:txBody>
      </p:sp>
      <p:sp>
        <p:nvSpPr>
          <p:cNvPr id="507" name="Shape 507"/>
          <p:cNvSpPr txBox="1"/>
          <p:nvPr/>
        </p:nvSpPr>
        <p:spPr>
          <a:xfrm>
            <a:off x="191125" y="834275"/>
            <a:ext cx="2573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Garbage Collector</a:t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311700" y="1409025"/>
            <a:ext cx="8613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una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función asociada a un objeto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que se llama cuando se destruye el objeto.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311700" y="838300"/>
            <a:ext cx="1400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Finalizers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256050" y="2242800"/>
            <a:ext cx="86319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Los finalizers se implementan con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meta-método __gc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9650"/>
            <a:ext cx="9144000" cy="136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Garbage Collector</a:t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347300" y="899625"/>
            <a:ext cx="2884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Collector garbage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265500" y="2041850"/>
            <a:ext cx="8613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una función que permiten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cierto grado de control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sobre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recolector.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222900" y="3106475"/>
            <a:ext cx="8577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muchas funciones en uno: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su primer argumento opcional, un string, especificadores sobre qué hacer.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/>
        </p:nvSpPr>
        <p:spPr>
          <a:xfrm>
            <a:off x="177775" y="754175"/>
            <a:ext cx="8496600" cy="28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Las opciones para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primer argumento son: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stop:  Para el recolector.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restart: Reanuda el recolector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collect: Realiza un ciclo de recolección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step: Realiza algo de recolección. Con un segundo argumento, data, especificando el trabajo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count: Retorna la cantidad de KB usados por Lua en ese momento.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setpause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setstepmul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98250" y="3604600"/>
            <a:ext cx="85323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-&gt;Los parámetros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pause y stepmul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controlan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del recollector.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Pause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controla cuánto espera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para volver a empezar el ciclo.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Stepmul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controla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cuánto trabajo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hace el recolector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por cada Kb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allocado.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Garbage Collector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 - API</a:t>
            </a:r>
            <a:endParaRPr sz="4000"/>
          </a:p>
        </p:txBody>
      </p:sp>
      <p:sp>
        <p:nvSpPr>
          <p:cNvPr id="538" name="Shape 538"/>
          <p:cNvSpPr txBox="1"/>
          <p:nvPr/>
        </p:nvSpPr>
        <p:spPr>
          <a:xfrm>
            <a:off x="98250" y="1246263"/>
            <a:ext cx="8494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Como mencionamos, Lua es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lenguaje embebible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es decir es una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librería que puede asociarse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 otras aplicaciones.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80050" y="805600"/>
            <a:ext cx="39987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Embeddable language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0050" y="2283575"/>
            <a:ext cx="4531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Extensible language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80050" y="2738200"/>
            <a:ext cx="87696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Además, programas que utilizan Lua, pueden implementar funciones,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haciéndolo extensible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80050" y="3654750"/>
            <a:ext cx="1680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C - API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 txBox="1"/>
          <p:nvPr/>
        </p:nvSpPr>
        <p:spPr>
          <a:xfrm>
            <a:off x="80050" y="4156350"/>
            <a:ext cx="8088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una serie de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funciones o macros, constantes y tipos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que permiten interactuar a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C con Lua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 Se puede utilizar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Lua como una librería de C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 como una librería de Lua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Programación para videojuegos</a:t>
            </a:r>
            <a:endParaRPr sz="4000"/>
          </a:p>
        </p:txBody>
      </p:sp>
      <p:sp>
        <p:nvSpPr>
          <p:cNvPr id="549" name="Shape 549"/>
          <p:cNvSpPr txBox="1"/>
          <p:nvPr/>
        </p:nvSpPr>
        <p:spPr>
          <a:xfrm>
            <a:off x="313150" y="806375"/>
            <a:ext cx="85647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es usado en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muchos motores de juegos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debido a su simple estructura y sintaxis.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garbage collector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tambien es util para juegos que consumen mucha memoria.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Algunos motores de juegos que usan lua: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Corona SDK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Gideros Mobile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ShiVa3D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Moai SDK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CryEngine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Cada uno de estos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está basado en Lua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y tienen una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gran cantidad de APIs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disponibles. Además hay una gran cantidad de videojuegos que lo utilizan.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Python vs Lua</a:t>
            </a:r>
            <a:endParaRPr sz="4000"/>
          </a:p>
        </p:txBody>
      </p:sp>
      <p:sp>
        <p:nvSpPr>
          <p:cNvPr id="555" name="Shape 555"/>
          <p:cNvSpPr txBox="1"/>
          <p:nvPr/>
        </p:nvSpPr>
        <p:spPr>
          <a:xfrm>
            <a:off x="98250" y="794269"/>
            <a:ext cx="4120500" cy="3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Python está mejor equipado, con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gran cantidad de librerías.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Tiene soporte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Unicode más extenso.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Tiene mucha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más documentación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principiantes.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sensible a la tabulación.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Tiene un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modelo para POO, con metaclases, herencia múltiple.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4768475" y="3528325"/>
            <a:ext cx="685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4218750" y="794275"/>
            <a:ext cx="4302300" cy="4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es muchisimo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más liviano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y usa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menos memoria.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Intérprete más rápido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(Lua vs Python) y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compilador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más rápidos (LuaJIT vs Pyico).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Falta de material introductorio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Lua.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es sensible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al espaciado/tabulado en blanco.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dicta un sistema particular OO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pero te deja crear tu propio sistema con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metha-methods.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50900"/>
            <a:ext cx="568150" cy="5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GO vs Lua</a:t>
            </a:r>
            <a:endParaRPr sz="4000"/>
          </a:p>
        </p:txBody>
      </p:sp>
      <p:sp>
        <p:nvSpPr>
          <p:cNvPr id="564" name="Shape 564"/>
          <p:cNvSpPr txBox="1"/>
          <p:nvPr/>
        </p:nvSpPr>
        <p:spPr>
          <a:xfrm>
            <a:off x="98250" y="741550"/>
            <a:ext cx="4596300" cy="26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Go es un lenguaje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compilado.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Tipado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estático.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Tiene punteros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pero no una aritmética.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La librería es más grande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no se limita a ANSI 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Corre en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sistemas Unix y Windows.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66387"/>
            <a:ext cx="1334424" cy="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4572150" y="712300"/>
            <a:ext cx="4352700" cy="26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interpretado.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Tipado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dinámico.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No tiene punteros.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Lua ocupa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menos de 1MB.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Corre en cualquier lado que tenga compilador que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 soporte ANSI C.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 txBox="1"/>
          <p:nvPr/>
        </p:nvSpPr>
        <p:spPr>
          <a:xfrm>
            <a:off x="2688450" y="2944775"/>
            <a:ext cx="3646200" cy="15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u="sng">
                <a:latin typeface="Calibri"/>
                <a:ea typeface="Calibri"/>
                <a:cs typeface="Calibri"/>
                <a:sym typeface="Calibri"/>
              </a:rPr>
              <a:t>AMBOS</a:t>
            </a:r>
            <a:endParaRPr sz="18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Retorno de múltiples variables.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Strings son inmutables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Usan Corrutinas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No tiene try/catch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Shape 572"/>
          <p:cNvPicPr preferRelativeResize="0"/>
          <p:nvPr/>
        </p:nvPicPr>
        <p:blipFill rotWithShape="1">
          <a:blip r:embed="rId3">
            <a:alphaModFix/>
          </a:blip>
          <a:srcRect l="2870" r="2405"/>
          <a:stretch/>
        </p:blipFill>
        <p:spPr>
          <a:xfrm>
            <a:off x="671738" y="749873"/>
            <a:ext cx="7679624" cy="43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Casos de Estudio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Usos de Lua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96925" y="1128750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Calibri"/>
                <a:ea typeface="Calibri"/>
                <a:cs typeface="Calibri"/>
                <a:sym typeface="Calibri"/>
              </a:rPr>
              <a:t>Se pueden dividir en 3 grupos: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96925" y="1669875"/>
            <a:ext cx="64551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Lua embebido en una aplicación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: Como en World of Warcraft, Nmap, Adobe Ligthroom, etc,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varios utilizan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la API de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C.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s"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s"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 b="1" dirty="0" smtClean="0">
                <a:latin typeface="Calibri"/>
                <a:ea typeface="Calibri"/>
                <a:cs typeface="Calibri"/>
                <a:sym typeface="Calibri"/>
              </a:rPr>
              <a:t>Lua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estándar: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Para procesamiento de textos,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programas,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proyectos, 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etc.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s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s" sz="18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 b="1" dirty="0" smtClean="0">
                <a:latin typeface="Calibri"/>
                <a:ea typeface="Calibri"/>
                <a:cs typeface="Calibri"/>
                <a:sym typeface="Calibri"/>
              </a:rPr>
              <a:t>Lua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y C juntos: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Utilizan Lua como una librería en C.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xfrm>
            <a:off x="784050" y="16350"/>
            <a:ext cx="8263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VLC</a:t>
            </a:r>
            <a:endParaRPr sz="4000"/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5" y="16350"/>
            <a:ext cx="632325" cy="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299025" y="779300"/>
            <a:ext cx="58407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puede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utilizar para hacer Scripts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el reproductor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VLC.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299025" y="1410500"/>
            <a:ext cx="2877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Playlist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Art Fetchers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Extensiones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Service Discovery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Shape 582"/>
          <p:cNvSpPr txBox="1"/>
          <p:nvPr/>
        </p:nvSpPr>
        <p:spPr>
          <a:xfrm>
            <a:off x="324600" y="3497950"/>
            <a:ext cx="84948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Para el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manejo de las playlists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hacer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una interface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la configuración, entre otras...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694350" y="4614050"/>
            <a:ext cx="7755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Fuente: </a:t>
            </a:r>
            <a:r>
              <a:rPr lang="es" sz="1800" u="sng" dirty="0">
                <a:solidFill>
                  <a:srgbClr val="0097A7"/>
                </a:solidFill>
                <a:hlinkClick r:id="rId4"/>
              </a:rPr>
              <a:t>https://github.com/videolan/vlc/tree/master/share/lua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796400" y="16350"/>
            <a:ext cx="8301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/>
              <a:t>Angry Birds</a:t>
            </a:r>
            <a:endParaRPr sz="4000"/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31700" y="881775"/>
            <a:ext cx="838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Se usó mucho de Lua para el juego, básicamente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la mitad del juego fue hecho en él.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98250" y="1991625"/>
            <a:ext cx="89010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permitió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Jaakko Lisalo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hacer los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cambios de valores y agregar bloques de forma fácil.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Ya que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el equipo que desarrolló Angry Birds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estaba integrado por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cuatro personas y una sola era el programador.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0" y="4590225"/>
            <a:ext cx="8999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Presentación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de la Game Design Expo 2011: </a:t>
            </a:r>
            <a:r>
              <a:rPr lang="es" sz="1800" u="sng" dirty="0">
                <a:solidFill>
                  <a:srgbClr val="0097A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https://youtu.be/XqTvKFzvv1Y?t=8m28s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       World of Warcraft</a:t>
            </a:r>
            <a:endParaRPr sz="4000"/>
          </a:p>
        </p:txBody>
      </p:sp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6350"/>
            <a:ext cx="638277" cy="6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 txBox="1"/>
          <p:nvPr/>
        </p:nvSpPr>
        <p:spPr>
          <a:xfrm>
            <a:off x="168225" y="1057775"/>
            <a:ext cx="86631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LUA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es utilizado en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World of Warcraft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para crear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Addons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(Mods) que modifican la interfaz del juego.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244650" y="1944125"/>
            <a:ext cx="85338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interfaz de usuario del </a:t>
            </a:r>
            <a:r>
              <a:rPr lang="es" sz="1800" b="1" dirty="0" smtClean="0"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 World of Warcraft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está hecha en Lua.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Y el propio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Cliente de Blizzard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nos provee una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(WOW API) para utilizar una lista de funciones y facilidades hechas en Lua.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Shape 601"/>
          <p:cNvCxnSpPr>
            <a:stCxn id="600" idx="2"/>
          </p:cNvCxnSpPr>
          <p:nvPr/>
        </p:nvCxnSpPr>
        <p:spPr>
          <a:xfrm>
            <a:off x="4511550" y="2934125"/>
            <a:ext cx="10800" cy="78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Shape 602"/>
          <p:cNvSpPr txBox="1"/>
          <p:nvPr/>
        </p:nvSpPr>
        <p:spPr>
          <a:xfrm>
            <a:off x="282450" y="3839750"/>
            <a:ext cx="85791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WOWBench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programado en Lua, utiliza la API de WOW para crear un entorno para debuggear los Addons creados por los desarrolladores de manera offline.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1546300" y="4617150"/>
            <a:ext cx="562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http://lua-users.org/wiki/WorldOfWarcraft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LUA LÖVE</a:t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 txBox="1"/>
          <p:nvPr/>
        </p:nvSpPr>
        <p:spPr>
          <a:xfrm>
            <a:off x="311700" y="1004050"/>
            <a:ext cx="75690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Es un framework de Lua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en el que se puede hacer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juegos en 2D.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11700" y="1744625"/>
            <a:ext cx="8613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gratis, open-source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y trabaja en Windows, Mac OS X, Linux, Android y iOS.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311700" y="2434875"/>
            <a:ext cx="65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puede usar para </a:t>
            </a:r>
            <a:r>
              <a:rPr lang="es" sz="1800" b="1">
                <a:latin typeface="Calibri"/>
                <a:ea typeface="Calibri"/>
                <a:cs typeface="Calibri"/>
                <a:sym typeface="Calibri"/>
              </a:rPr>
              <a:t>fines comerciales sin limitación.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2570010" y="4570800"/>
            <a:ext cx="34955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" sz="1800" u="sng" dirty="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https://love2d.org/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Estadísticas RedMonk - </a:t>
            </a:r>
            <a:r>
              <a:rPr lang="es"/>
              <a:t>Q1 2018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" y="689250"/>
            <a:ext cx="5887174" cy="41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311" y="810350"/>
            <a:ext cx="1021314" cy="426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Shape 621"/>
          <p:cNvCxnSpPr/>
          <p:nvPr/>
        </p:nvCxnSpPr>
        <p:spPr>
          <a:xfrm rot="10800000">
            <a:off x="7408975" y="4915525"/>
            <a:ext cx="117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2" name="Shape 622"/>
          <p:cNvSpPr txBox="1"/>
          <p:nvPr/>
        </p:nvSpPr>
        <p:spPr>
          <a:xfrm>
            <a:off x="98250" y="4807325"/>
            <a:ext cx="6396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Fuente: </a:t>
            </a:r>
            <a:r>
              <a:rPr lang="es" u="sng" dirty="0">
                <a:solidFill>
                  <a:schemeClr val="hlink"/>
                </a:solidFill>
                <a:hlinkClick r:id="rId5"/>
              </a:rPr>
              <a:t>https://redmonk.com/sogrady/2018/03/07/language-rankings-1-18/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Estadísticas - Junio 2018/2017</a:t>
            </a:r>
            <a:endParaRPr/>
          </a:p>
        </p:txBody>
      </p:sp>
      <p:sp>
        <p:nvSpPr>
          <p:cNvPr id="628" name="Shape 628"/>
          <p:cNvSpPr txBox="1"/>
          <p:nvPr/>
        </p:nvSpPr>
        <p:spPr>
          <a:xfrm>
            <a:off x="98250" y="4799700"/>
            <a:ext cx="44022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Fuente: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http://pypl.github.io/PYPL.html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" y="901350"/>
            <a:ext cx="4763651" cy="36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850" y="901350"/>
            <a:ext cx="4342150" cy="3146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Shape 631"/>
          <p:cNvCxnSpPr/>
          <p:nvPr/>
        </p:nvCxnSpPr>
        <p:spPr>
          <a:xfrm>
            <a:off x="5036500" y="3011200"/>
            <a:ext cx="40200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 b="0" i="0" u="none" strike="noStrike" cap="none"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sz="40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Shape 637"/>
          <p:cNvSpPr txBox="1"/>
          <p:nvPr/>
        </p:nvSpPr>
        <p:spPr>
          <a:xfrm>
            <a:off x="0" y="681100"/>
            <a:ext cx="9144000" cy="4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Lua es un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lenguaje robusto.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Lua es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rápido.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Es portable: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pesa alrededor de 246Kb</a:t>
            </a: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 con las librerías estándares.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Tiene una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sintaxis sencilla.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lenguaje embebible.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Se sigue </a:t>
            </a: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trabajando en el lenguaje.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Fuentes</a:t>
            </a:r>
            <a:endParaRPr sz="4000"/>
          </a:p>
        </p:txBody>
      </p:sp>
      <p:sp>
        <p:nvSpPr>
          <p:cNvPr id="643" name="Shape 643"/>
          <p:cNvSpPr txBox="1"/>
          <p:nvPr/>
        </p:nvSpPr>
        <p:spPr>
          <a:xfrm>
            <a:off x="98250" y="954600"/>
            <a:ext cx="8707200" cy="4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Shape 644"/>
          <p:cNvSpPr txBox="1"/>
          <p:nvPr/>
        </p:nvSpPr>
        <p:spPr>
          <a:xfrm>
            <a:off x="152850" y="901825"/>
            <a:ext cx="8911500" cy="4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http://www.lua.org/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http://lua-users.org/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https://love2d.org/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Libro: </a:t>
            </a:r>
            <a:r>
              <a:rPr lang="es" sz="1800" b="1" dirty="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Programming in Lua, Fourth Edition - </a:t>
            </a:r>
            <a:r>
              <a:rPr lang="es" sz="1800" dirty="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by Roberto Ierusalimschy.</a:t>
            </a:r>
            <a:endParaRPr sz="1800" dirty="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 dirty="0">
                <a:latin typeface="Calibri"/>
                <a:ea typeface="Calibri"/>
                <a:cs typeface="Calibri"/>
                <a:sym typeface="Calibri"/>
              </a:rPr>
              <a:t>Casos de Estudio:</a:t>
            </a:r>
            <a:endParaRPr sz="18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sz="1800" u="sng" dirty="0" smtClean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s-AR" sz="1800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https://sites.google.com/site/marbux/home/where-lua-is-used</a:t>
            </a:r>
            <a:endParaRPr lang="es-A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https://github.com/videolan/vlc/tree/master/share/lua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http://lua-users.org/wiki/WorldOfWarcraft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Shape 645"/>
          <p:cNvSpPr txBox="1"/>
          <p:nvPr/>
        </p:nvSpPr>
        <p:spPr>
          <a:xfrm>
            <a:off x="4358850" y="954600"/>
            <a:ext cx="4446600" cy="1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Demo: </a:t>
            </a:r>
            <a:r>
              <a:rPr lang="es" sz="18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http://www.lua.org/demo.html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 b="0" i="0" u="none" strike="noStrike" cap="none">
                <a:latin typeface="Calibri"/>
                <a:ea typeface="Calibri"/>
                <a:cs typeface="Calibri"/>
                <a:sym typeface="Calibri"/>
              </a:rPr>
              <a:t>Lenguaje</a:t>
            </a:r>
            <a:endParaRPr sz="4000"/>
          </a:p>
        </p:txBody>
      </p:sp>
      <p:sp>
        <p:nvSpPr>
          <p:cNvPr id="125" name="Shape 125"/>
          <p:cNvSpPr txBox="1"/>
          <p:nvPr/>
        </p:nvSpPr>
        <p:spPr>
          <a:xfrm>
            <a:off x="428600" y="750000"/>
            <a:ext cx="7662600" cy="4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 dirty="0">
                <a:latin typeface="Calibri"/>
                <a:ea typeface="Calibri"/>
                <a:cs typeface="Calibri"/>
                <a:sym typeface="Calibri"/>
              </a:rPr>
              <a:t>Características básicas</a:t>
            </a:r>
            <a:endParaRPr sz="24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Lenguaje Interpretado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 smtClean="0">
                <a:latin typeface="Calibri"/>
                <a:ea typeface="Calibri"/>
                <a:cs typeface="Calibri"/>
                <a:sym typeface="Calibri"/>
              </a:rPr>
              <a:t>Tipado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Dinámico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Fuertemente tipado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Lenguaje Procedural</a:t>
            </a:r>
            <a:r>
              <a:rPr lang="e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Paradigmas que soporta</a:t>
            </a:r>
            <a:endParaRPr sz="4000"/>
          </a:p>
        </p:txBody>
      </p:sp>
      <p:sp>
        <p:nvSpPr>
          <p:cNvPr id="131" name="Shape 131"/>
          <p:cNvSpPr txBox="1"/>
          <p:nvPr/>
        </p:nvSpPr>
        <p:spPr>
          <a:xfrm>
            <a:off x="437525" y="2368800"/>
            <a:ext cx="27579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MULTIPARADIGMA</a:t>
            </a:r>
            <a:endParaRPr sz="2400"/>
          </a:p>
        </p:txBody>
      </p:sp>
      <p:sp>
        <p:nvSpPr>
          <p:cNvPr id="132" name="Shape 132"/>
          <p:cNvSpPr txBox="1"/>
          <p:nvPr/>
        </p:nvSpPr>
        <p:spPr>
          <a:xfrm>
            <a:off x="5841650" y="1590700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POO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5707550" y="2346488"/>
            <a:ext cx="17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Concurrente</a:t>
            </a:r>
            <a:endParaRPr sz="2400"/>
          </a:p>
        </p:txBody>
      </p:sp>
      <p:sp>
        <p:nvSpPr>
          <p:cNvPr id="134" name="Shape 134"/>
          <p:cNvSpPr txBox="1"/>
          <p:nvPr/>
        </p:nvSpPr>
        <p:spPr>
          <a:xfrm>
            <a:off x="5776100" y="3380050"/>
            <a:ext cx="9069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5632300" y="4240875"/>
            <a:ext cx="2804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Descripción de Datos</a:t>
            </a:r>
            <a:endParaRPr sz="2400"/>
          </a:p>
        </p:txBody>
      </p:sp>
      <p:cxnSp>
        <p:nvCxnSpPr>
          <p:cNvPr id="136" name="Shape 136"/>
          <p:cNvCxnSpPr>
            <a:stCxn id="131" idx="3"/>
            <a:endCxn id="132" idx="1"/>
          </p:cNvCxnSpPr>
          <p:nvPr/>
        </p:nvCxnSpPr>
        <p:spPr>
          <a:xfrm rot="10800000" flipH="1">
            <a:off x="3195425" y="1876950"/>
            <a:ext cx="2646300" cy="8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Shape 137"/>
          <p:cNvCxnSpPr>
            <a:stCxn id="131" idx="3"/>
            <a:endCxn id="133" idx="1"/>
          </p:cNvCxnSpPr>
          <p:nvPr/>
        </p:nvCxnSpPr>
        <p:spPr>
          <a:xfrm rot="10800000" flipH="1">
            <a:off x="3195425" y="2632950"/>
            <a:ext cx="2512200" cy="1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Shape 138"/>
          <p:cNvCxnSpPr>
            <a:stCxn id="131" idx="3"/>
            <a:endCxn id="134" idx="1"/>
          </p:cNvCxnSpPr>
          <p:nvPr/>
        </p:nvCxnSpPr>
        <p:spPr>
          <a:xfrm>
            <a:off x="3195425" y="2751450"/>
            <a:ext cx="2580600" cy="8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Shape 139"/>
          <p:cNvCxnSpPr>
            <a:stCxn id="131" idx="3"/>
            <a:endCxn id="135" idx="1"/>
          </p:cNvCxnSpPr>
          <p:nvPr/>
        </p:nvCxnSpPr>
        <p:spPr>
          <a:xfrm>
            <a:off x="3195425" y="2751450"/>
            <a:ext cx="2436900" cy="172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Shape 140"/>
          <p:cNvSpPr txBox="1"/>
          <p:nvPr/>
        </p:nvSpPr>
        <p:spPr>
          <a:xfrm>
            <a:off x="5776025" y="904475"/>
            <a:ext cx="1486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Funcional</a:t>
            </a:r>
            <a:endParaRPr sz="2400"/>
          </a:p>
        </p:txBody>
      </p:sp>
      <p:cxnSp>
        <p:nvCxnSpPr>
          <p:cNvPr id="141" name="Shape 141"/>
          <p:cNvCxnSpPr>
            <a:stCxn id="131" idx="3"/>
            <a:endCxn id="140" idx="1"/>
          </p:cNvCxnSpPr>
          <p:nvPr/>
        </p:nvCxnSpPr>
        <p:spPr>
          <a:xfrm rot="10800000" flipH="1">
            <a:off x="3195425" y="1104750"/>
            <a:ext cx="2580600" cy="164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" sz="4000" b="0" i="0" u="none" strike="noStrike" cap="none">
                <a:latin typeface="Calibri"/>
                <a:ea typeface="Calibri"/>
                <a:cs typeface="Calibri"/>
                <a:sym typeface="Calibri"/>
              </a:rPr>
              <a:t>Conceptos Básicos</a:t>
            </a:r>
            <a:endParaRPr sz="4000"/>
          </a:p>
        </p:txBody>
      </p:sp>
      <p:sp>
        <p:nvSpPr>
          <p:cNvPr id="148" name="Shape 148"/>
          <p:cNvSpPr txBox="1"/>
          <p:nvPr/>
        </p:nvSpPr>
        <p:spPr>
          <a:xfrm>
            <a:off x="642910" y="964395"/>
            <a:ext cx="2375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501750" y="735625"/>
            <a:ext cx="15003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latin typeface="Calibri"/>
                <a:ea typeface="Calibri"/>
                <a:cs typeface="Calibri"/>
                <a:sym typeface="Calibri"/>
              </a:rPr>
              <a:t>TABLAS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501750" y="1179750"/>
            <a:ext cx="8140500" cy="1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Las tablas en Lua no son ni valores ni variables,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son objetos.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Es el </a:t>
            </a:r>
            <a:r>
              <a:rPr lang="es" sz="1800" b="1" dirty="0">
                <a:latin typeface="Calibri"/>
                <a:ea typeface="Calibri"/>
                <a:cs typeface="Calibri"/>
                <a:sym typeface="Calibri"/>
              </a:rPr>
              <a:t>único tipo</a:t>
            </a: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 de estructura de datos.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AR" sz="1800" dirty="0" smtClean="0">
                <a:latin typeface="Calibri"/>
                <a:ea typeface="Calibri"/>
                <a:cs typeface="Calibri"/>
                <a:sym typeface="Calibri"/>
              </a:rPr>
              <a:t>No tiene un </a:t>
            </a:r>
            <a:r>
              <a:rPr lang="es-AR" sz="1800" dirty="0" err="1" smtClean="0"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s-AR" sz="1800" dirty="0" smtClean="0">
                <a:latin typeface="Calibri"/>
                <a:ea typeface="Calibri"/>
                <a:cs typeface="Calibri"/>
                <a:sym typeface="Calibri"/>
              </a:rPr>
              <a:t> determinado.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La tabla acepta no solo números, también cualquier otro valor (excepto nil).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61" y="2425750"/>
            <a:ext cx="8249477" cy="2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2464</Words>
  <Application>Microsoft Office PowerPoint</Application>
  <PresentationFormat>Presentación en pantalla (16:9)</PresentationFormat>
  <Paragraphs>451</Paragraphs>
  <Slides>67</Slides>
  <Notes>67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Arial</vt:lpstr>
      <vt:lpstr>Roboto</vt:lpstr>
      <vt:lpstr>Calibri</vt:lpstr>
      <vt:lpstr>Material</vt:lpstr>
      <vt:lpstr>Presentación de PowerPoint</vt:lpstr>
      <vt:lpstr>Origen</vt:lpstr>
      <vt:lpstr>Evolución</vt:lpstr>
      <vt:lpstr>Evolución</vt:lpstr>
      <vt:lpstr>¿Para qué sirve?</vt:lpstr>
      <vt:lpstr>Usos de Lua</vt:lpstr>
      <vt:lpstr>Lenguaje</vt:lpstr>
      <vt:lpstr>Paradigmas que soporta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Estructuras de control</vt:lpstr>
      <vt:lpstr>Estructuras de control</vt:lpstr>
      <vt:lpstr>Estructuras de control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Meta-tablas y Meta-métodos</vt:lpstr>
      <vt:lpstr>Meta-métodos</vt:lpstr>
      <vt:lpstr>Meta-métodos</vt:lpstr>
      <vt:lpstr>¿POO?</vt:lpstr>
      <vt:lpstr>POO</vt:lpstr>
      <vt:lpstr>POO</vt:lpstr>
      <vt:lpstr>POO</vt:lpstr>
      <vt:lpstr>POO</vt:lpstr>
      <vt:lpstr>Corrutinas</vt:lpstr>
      <vt:lpstr>Corrutinas</vt:lpstr>
      <vt:lpstr>Corrutinas</vt:lpstr>
      <vt:lpstr>Corrutinas</vt:lpstr>
      <vt:lpstr>Compilation, Execution, and Errors</vt:lpstr>
      <vt:lpstr>Compilation, Execution, and Errors</vt:lpstr>
      <vt:lpstr>Compilation, Execution, and Errors</vt:lpstr>
      <vt:lpstr>Compilation, Execution, and Errors</vt:lpstr>
      <vt:lpstr>Garbage Collector</vt:lpstr>
      <vt:lpstr>Garbage Collector</vt:lpstr>
      <vt:lpstr>Garbage Collector</vt:lpstr>
      <vt:lpstr>Garbage Collector</vt:lpstr>
      <vt:lpstr>Garbage Collector</vt:lpstr>
      <vt:lpstr>Garbage Collector</vt:lpstr>
      <vt:lpstr>C - API</vt:lpstr>
      <vt:lpstr>Programación para videojuegos</vt:lpstr>
      <vt:lpstr>Python vs Lua</vt:lpstr>
      <vt:lpstr>GO vs Lua</vt:lpstr>
      <vt:lpstr>Casos de Estudio</vt:lpstr>
      <vt:lpstr>VLC</vt:lpstr>
      <vt:lpstr>Angry Birds</vt:lpstr>
      <vt:lpstr>       World of Warcraft</vt:lpstr>
      <vt:lpstr>       LUA LÖVE</vt:lpstr>
      <vt:lpstr>Estadísticas RedMonk - Q1 2018 </vt:lpstr>
      <vt:lpstr>Estadísticas - Junio 2018/2017</vt:lpstr>
      <vt:lpstr>Conclusiones</vt:lpstr>
      <vt:lpstr>Fuentes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Facundo</cp:lastModifiedBy>
  <cp:revision>19</cp:revision>
  <dcterms:modified xsi:type="dcterms:W3CDTF">2018-06-19T01:11:31Z</dcterms:modified>
</cp:coreProperties>
</file>